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70" r:id="rId10"/>
    <p:sldId id="266" r:id="rId11"/>
    <p:sldId id="264" r:id="rId12"/>
    <p:sldId id="267" r:id="rId13"/>
    <p:sldId id="268" r:id="rId1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tângulo 9"/>
          <p:cNvSpPr/>
          <p:nvPr userDrawn="1"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Arial Rounded MT Bold" pitchFamily="34" charset="0"/>
              </a:defRPr>
            </a:lvl1pPr>
            <a:extLst/>
          </a:lstStyle>
          <a:p>
            <a:r>
              <a:rPr kumimoji="0" lang="pt-BR" dirty="0" smtClean="0"/>
              <a:t>Clique para editar o estilo do título mestre</a:t>
            </a:r>
            <a:endParaRPr kumimoji="0" lang="en-US" dirty="0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  <a:prstGeom prst="rect">
            <a:avLst/>
          </a:prstGeo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1"/>
                </a:solidFill>
                <a:latin typeface="Arial Rounded MT Bold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dirty="0" smtClean="0"/>
              <a:t>Clique para editar o estilo do subtítulo mestre</a:t>
            </a:r>
            <a:endParaRPr kumimoji="0" lang="en-US" dirty="0"/>
          </a:p>
        </p:txBody>
      </p:sp>
      <p:sp>
        <p:nvSpPr>
          <p:cNvPr id="7" name="Forma livre 6"/>
          <p:cNvSpPr>
            <a:spLocks/>
          </p:cNvSpPr>
          <p:nvPr/>
        </p:nvSpPr>
        <p:spPr bwMode="auto">
          <a:xfrm>
            <a:off x="1687513" y="4953000"/>
            <a:ext cx="7456487" cy="48815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4697" y="0"/>
              </a:cxn>
              <a:cxn ang="0">
                <a:pos x="4697" y="367"/>
              </a:cxn>
              <a:cxn ang="0">
                <a:pos x="0" y="218"/>
              </a:cxn>
              <a:cxn ang="0">
                <a:pos x="4697" y="0"/>
              </a:cxn>
            </a:cxnLst>
            <a:rect l="0" t="0" r="0" b="0"/>
            <a:pathLst>
              <a:path w="4697" h="367">
                <a:moveTo>
                  <a:pt x="4697" y="0"/>
                </a:moveTo>
                <a:lnTo>
                  <a:pt x="4697" y="367"/>
                </a:lnTo>
                <a:lnTo>
                  <a:pt x="0" y="218"/>
                </a:lnTo>
                <a:lnTo>
                  <a:pt x="4697" y="0"/>
                </a:lnTo>
                <a:close/>
              </a:path>
            </a:pathLst>
          </a:custGeom>
          <a:solidFill>
            <a:srgbClr val="0070C0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35443" y="5237744"/>
            <a:ext cx="9108557" cy="7886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0" y="0"/>
                </a:moveTo>
                <a:lnTo>
                  <a:pt x="5760" y="0"/>
                </a:lnTo>
                <a:lnTo>
                  <a:pt x="5760" y="528"/>
                </a:lnTo>
                <a:lnTo>
                  <a:pt x="48" y="0"/>
                </a:lnTo>
              </a:path>
            </a:pathLst>
          </a:cu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1" name="Forma livre 10"/>
          <p:cNvSpPr>
            <a:spLocks/>
          </p:cNvSpPr>
          <p:nvPr/>
        </p:nvSpPr>
        <p:spPr bwMode="auto">
          <a:xfrm>
            <a:off x="0" y="5000978"/>
            <a:ext cx="9144000" cy="186411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0" y="1248"/>
              </a:cxn>
              <a:cxn ang="0">
                <a:pos x="5760" y="1248"/>
              </a:cxn>
              <a:cxn ang="0">
                <a:pos x="5760" y="528"/>
              </a:cxn>
              <a:cxn ang="0">
                <a:pos x="0" y="0"/>
              </a:cxn>
            </a:cxnLst>
            <a:rect l="0" t="0" r="0" b="0"/>
            <a:pathLst>
              <a:path w="5760" h="1248">
                <a:moveTo>
                  <a:pt x="0" y="0"/>
                </a:moveTo>
                <a:lnTo>
                  <a:pt x="0" y="1248"/>
                </a:lnTo>
                <a:lnTo>
                  <a:pt x="5760" y="1248"/>
                </a:lnTo>
                <a:lnTo>
                  <a:pt x="5760" y="528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 Rounded MT Bold" pitchFamily="34" charset="0"/>
              </a:defRPr>
            </a:lvl1pPr>
            <a:lvl2pPr>
              <a:defRPr>
                <a:solidFill>
                  <a:schemeClr val="tx1"/>
                </a:solidFill>
                <a:latin typeface="Arial Rounded MT Bold" pitchFamily="34" charset="0"/>
              </a:defRPr>
            </a:lvl2pPr>
            <a:lvl3pPr>
              <a:defRPr>
                <a:solidFill>
                  <a:schemeClr val="tx1"/>
                </a:solidFill>
                <a:latin typeface="Arial Rounded MT Bold" pitchFamily="34" charset="0"/>
              </a:defRPr>
            </a:lvl3pPr>
            <a:lvl4pPr>
              <a:defRPr>
                <a:solidFill>
                  <a:schemeClr val="tx1"/>
                </a:solidFill>
                <a:latin typeface="Arial Rounded MT Bold" pitchFamily="34" charset="0"/>
              </a:defRPr>
            </a:lvl4pPr>
            <a:lvl5pPr>
              <a:defRPr>
                <a:solidFill>
                  <a:schemeClr val="tx1"/>
                </a:solidFill>
                <a:latin typeface="Arial Rounded MT Bold" pitchFamily="34" charset="0"/>
              </a:defRPr>
            </a:lvl5pPr>
            <a:extLst/>
          </a:lstStyle>
          <a:p>
            <a:pPr lvl="0" eaLnBrk="1" latinLnBrk="0" hangingPunct="1"/>
            <a:r>
              <a:rPr lang="pt-BR" dirty="0" smtClean="0"/>
              <a:t>Clique para editar os estilos do texto mestre</a:t>
            </a:r>
          </a:p>
          <a:p>
            <a:pPr lvl="1" eaLnBrk="1" latinLnBrk="0" hangingPunct="1"/>
            <a:r>
              <a:rPr lang="pt-BR" dirty="0" smtClean="0"/>
              <a:t>Segundo nível</a:t>
            </a:r>
          </a:p>
          <a:p>
            <a:pPr lvl="2" eaLnBrk="1" latinLnBrk="0" hangingPunct="1"/>
            <a:r>
              <a:rPr lang="pt-BR" dirty="0" smtClean="0"/>
              <a:t>Terceiro nível</a:t>
            </a:r>
          </a:p>
          <a:p>
            <a:pPr lvl="3" eaLnBrk="1" latinLnBrk="0" hangingPunct="1"/>
            <a:r>
              <a:rPr lang="pt-BR" dirty="0" smtClean="0"/>
              <a:t>Quarto nível</a:t>
            </a:r>
          </a:p>
          <a:p>
            <a:pPr lvl="4" eaLnBrk="1" latinLnBrk="0" hangingPunct="1"/>
            <a:r>
              <a:rPr lang="pt-BR" dirty="0" smtClean="0"/>
              <a:t>Quinto nível</a:t>
            </a:r>
            <a:endParaRPr kumimoji="0"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 Rounded MT Bold" pitchFamily="34" charset="0"/>
              </a:defRPr>
            </a:lvl1pPr>
            <a:extLst/>
          </a:lstStyle>
          <a:p>
            <a:fld id="{3E4B4BE9-E68F-4130-AF9C-C283BD5B002F}" type="datetimeFigureOut">
              <a:rPr lang="pt-BR" smtClean="0"/>
              <a:pPr/>
              <a:t>11/3/2011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 Rounded MT Bold" pitchFamily="34" charset="0"/>
              </a:defRPr>
            </a:lvl1pPr>
            <a:extLst/>
          </a:lstStyle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  <a:latin typeface="Arial Rounded MT Bold" pitchFamily="34" charset="0"/>
              </a:defRPr>
            </a:lvl1pPr>
            <a:extLst/>
          </a:lstStyle>
          <a:p>
            <a:fld id="{9BC87FA4-38AC-4C14-ABDB-1F9D9588BFFB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rtlCol="0"/>
          <a:lstStyle>
            <a:lvl1pPr>
              <a:defRPr sz="3600">
                <a:solidFill>
                  <a:schemeClr val="tx1"/>
                </a:solidFill>
                <a:latin typeface="Arial Rounded MT Bold" pitchFamily="34" charset="0"/>
              </a:defRPr>
            </a:lvl1pPr>
            <a:extLst/>
          </a:lstStyle>
          <a:p>
            <a:r>
              <a:rPr kumimoji="0" lang="pt-BR" dirty="0" smtClean="0"/>
              <a:t>Clique para editar o estilo do título mestre</a:t>
            </a:r>
            <a:endParaRPr kumimoji="0" 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imagem.JPG"/>
          <p:cNvPicPr>
            <a:picLocks noChangeAspect="1"/>
          </p:cNvPicPr>
          <p:nvPr userDrawn="1"/>
        </p:nvPicPr>
        <p:blipFill>
          <a:blip r:embed="rId4" cstate="print">
            <a:lum bright="70000" contrast="-70000"/>
          </a:blip>
          <a:stretch>
            <a:fillRect/>
          </a:stretch>
        </p:blipFill>
        <p:spPr>
          <a:xfrm>
            <a:off x="107504" y="620688"/>
            <a:ext cx="8928992" cy="5688632"/>
          </a:xfrm>
          <a:prstGeom prst="rect">
            <a:avLst/>
          </a:prstGeom>
        </p:spPr>
      </p:pic>
      <p:sp>
        <p:nvSpPr>
          <p:cNvPr id="13" name="Forma liv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Triângulo re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solidFill>
            <a:srgbClr val="00B050"/>
          </a:solid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hyperlink" Target="http://portal.saude.gov.br/portal/saude/profissional/visualizar_texto.cfm?idtxt=28217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85800" y="3343790"/>
            <a:ext cx="7772400" cy="1199704"/>
          </a:xfrm>
        </p:spPr>
        <p:txBody>
          <a:bodyPr/>
          <a:lstStyle/>
          <a:p>
            <a:r>
              <a:rPr lang="pt-BR" dirty="0" smtClean="0"/>
              <a:t>Oficina de Capacitação em Processo Regulatório</a:t>
            </a:r>
            <a:endParaRPr lang="pt-BR" dirty="0"/>
          </a:p>
        </p:txBody>
      </p:sp>
      <p:pic>
        <p:nvPicPr>
          <p:cNvPr id="4" name="Imagem 3" descr="Brasaogovern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368" y="112864"/>
            <a:ext cx="971600" cy="989186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1115616" y="188640"/>
            <a:ext cx="65527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 smtClean="0">
                <a:latin typeface="Arial Rounded MT Bold" pitchFamily="34" charset="0"/>
              </a:rPr>
              <a:t>GOVERNO DO ESTADO DE MATO GROSSO</a:t>
            </a:r>
          </a:p>
          <a:p>
            <a:r>
              <a:rPr lang="pt-BR" sz="1000" dirty="0" smtClean="0">
                <a:latin typeface="Arial Rounded MT Bold" pitchFamily="34" charset="0"/>
              </a:rPr>
              <a:t>SECRETARIA DE ESTADO DE SAÚDE</a:t>
            </a:r>
          </a:p>
          <a:p>
            <a:r>
              <a:rPr lang="pt-BR" sz="1000" dirty="0" smtClean="0">
                <a:latin typeface="Arial Rounded MT Bold" pitchFamily="34" charset="0"/>
              </a:rPr>
              <a:t>SUPERINTENDÊNCIA DE REGULAÇÃO, CONTROLE E AVALIAÇÃO</a:t>
            </a:r>
          </a:p>
          <a:p>
            <a:r>
              <a:rPr lang="pt-BR" sz="1000" dirty="0" smtClean="0">
                <a:latin typeface="Arial Rounded MT Bold" pitchFamily="34" charset="0"/>
              </a:rPr>
              <a:t>COORDENADORIA DE REGULAÇÃO</a:t>
            </a:r>
          </a:p>
          <a:p>
            <a:r>
              <a:rPr lang="pt-BR" sz="1000" dirty="0" smtClean="0">
                <a:latin typeface="Arial Rounded MT Bold" pitchFamily="34" charset="0"/>
              </a:rPr>
              <a:t>GERÊNCIA DE APOIO AO COMPLEXO REGULADOR</a:t>
            </a:r>
            <a:endParaRPr lang="pt-BR" sz="1000" dirty="0">
              <a:latin typeface="Arial Rounded MT Bold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0" y="6639163"/>
            <a:ext cx="543609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 smtClean="0">
                <a:solidFill>
                  <a:schemeClr val="bg1"/>
                </a:solidFill>
                <a:latin typeface="Arial Rounded MT Bold" pitchFamily="34" charset="0"/>
              </a:rPr>
              <a:t>Autor: Rafael de Freitas Batista – Assistente do SUS – CRE/SES/MT</a:t>
            </a:r>
            <a:endParaRPr lang="pt-BR" sz="10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437112"/>
            <a:ext cx="1981200" cy="1714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ítulo 1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1829761"/>
          </a:xfrm>
        </p:spPr>
        <p:txBody>
          <a:bodyPr/>
          <a:lstStyle/>
          <a:p>
            <a:r>
              <a:rPr lang="pt-BR" dirty="0" smtClean="0"/>
              <a:t>SISREG III</a:t>
            </a:r>
            <a:br>
              <a:rPr lang="pt-BR" dirty="0" smtClean="0"/>
            </a:br>
            <a:r>
              <a:rPr lang="pt-BR" sz="2800" dirty="0" smtClean="0"/>
              <a:t>Sistema de Regulação</a:t>
            </a:r>
            <a:endParaRPr lang="pt-BR" dirty="0"/>
          </a:p>
        </p:txBody>
      </p:sp>
      <p:pic>
        <p:nvPicPr>
          <p:cNvPr id="9" name="Imagem 8" descr="image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32036" y="67444"/>
            <a:ext cx="1576468" cy="985292"/>
          </a:xfrm>
          <a:prstGeom prst="rect">
            <a:avLst/>
          </a:prstGeom>
        </p:spPr>
      </p:pic>
      <p:pic>
        <p:nvPicPr>
          <p:cNvPr id="10" name="Imagem 9" descr="logo_estado_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44670" y="5700598"/>
            <a:ext cx="2263834" cy="112474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00B050"/>
              </a:buClr>
            </a:pPr>
            <a:r>
              <a:rPr lang="pt-BR" dirty="0" smtClean="0"/>
              <a:t>e-mail</a:t>
            </a:r>
            <a:r>
              <a:rPr lang="pt-BR" dirty="0" smtClean="0"/>
              <a:t>: 	rafaelfreba@gmail.com</a:t>
            </a:r>
          </a:p>
          <a:p>
            <a:pPr>
              <a:buClr>
                <a:srgbClr val="00B050"/>
              </a:buClr>
            </a:pPr>
            <a:r>
              <a:rPr lang="pt-BR" dirty="0" err="1" smtClean="0"/>
              <a:t>skype</a:t>
            </a:r>
            <a:r>
              <a:rPr lang="pt-BR" dirty="0" smtClean="0"/>
              <a:t>: 	</a:t>
            </a:r>
            <a:r>
              <a:rPr lang="pt-BR" dirty="0" err="1" smtClean="0"/>
              <a:t>rafaelfreba</a:t>
            </a:r>
            <a:endParaRPr lang="pt-BR" dirty="0" smtClean="0"/>
          </a:p>
          <a:p>
            <a:pPr>
              <a:buClr>
                <a:srgbClr val="00B050"/>
              </a:buClr>
            </a:pPr>
            <a:r>
              <a:rPr lang="pt-BR" dirty="0" smtClean="0"/>
              <a:t>fone: </a:t>
            </a:r>
            <a:r>
              <a:rPr lang="pt-BR" dirty="0" smtClean="0"/>
              <a:t>	(65) </a:t>
            </a:r>
            <a:r>
              <a:rPr lang="pt-BR" dirty="0" smtClean="0"/>
              <a:t>3613-2436</a:t>
            </a:r>
            <a:endParaRPr lang="pt-BR" sz="2700" dirty="0" smtClean="0">
              <a:latin typeface="Arial Rounded MT Bold" pitchFamily="34" charset="0"/>
            </a:endParaRPr>
          </a:p>
          <a:p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Contato</a:t>
            </a:r>
            <a:endParaRPr lang="pt-BR" dirty="0"/>
          </a:p>
        </p:txBody>
      </p:sp>
      <p:pic>
        <p:nvPicPr>
          <p:cNvPr id="4" name="Imagem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5854" y="4689301"/>
            <a:ext cx="2152650" cy="21240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dirty="0" smtClean="0"/>
              <a:t>A partir de agora iniciaremos o treinamento prático no SISREG, conhecendo e testando suas principais funcionalidades disponíveis no módulo ambulatorial.</a:t>
            </a: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Utilizando o SISREG</a:t>
            </a:r>
            <a:endParaRPr lang="pt-B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smtClean="0"/>
              <a:t>1º passo: acesse o internet </a:t>
            </a:r>
            <a:r>
              <a:rPr lang="pt-BR" dirty="0" err="1" smtClean="0"/>
              <a:t>explorer</a:t>
            </a:r>
            <a:r>
              <a:rPr lang="pt-BR" dirty="0" smtClean="0"/>
              <a:t>;</a:t>
            </a:r>
          </a:p>
          <a:p>
            <a:endParaRPr lang="pt-BR" dirty="0" smtClean="0"/>
          </a:p>
          <a:p>
            <a:pPr>
              <a:buNone/>
            </a:pPr>
            <a:endParaRPr lang="pt-BR" dirty="0" smtClean="0"/>
          </a:p>
          <a:p>
            <a:r>
              <a:rPr lang="pt-BR" dirty="0" smtClean="0"/>
              <a:t>2º passo: digite o seguinte endereço;</a:t>
            </a:r>
          </a:p>
          <a:p>
            <a:pPr>
              <a:buNone/>
            </a:pPr>
            <a:endParaRPr lang="pt-BR" dirty="0" smtClean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Acessando o SISREG</a:t>
            </a:r>
            <a:endParaRPr lang="pt-BR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1618" y="2102941"/>
            <a:ext cx="7427928" cy="605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625190"/>
            <a:ext cx="7416823" cy="1423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Elipse 8"/>
          <p:cNvSpPr/>
          <p:nvPr/>
        </p:nvSpPr>
        <p:spPr>
          <a:xfrm>
            <a:off x="2195736" y="3861048"/>
            <a:ext cx="2880320" cy="864096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/>
          <a:lstStyle/>
          <a:p>
            <a:r>
              <a:rPr lang="pt-BR" sz="2400" dirty="0" smtClean="0"/>
              <a:t>A tela principal do SISREG deve ser carregada.</a:t>
            </a:r>
            <a:endParaRPr lang="pt-BR" sz="2400" dirty="0"/>
          </a:p>
        </p:txBody>
      </p:sp>
      <p:pic>
        <p:nvPicPr>
          <p:cNvPr id="4" name="Imagem 3" descr="Img_TelaPrincipal_SISREG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7894" y="764704"/>
            <a:ext cx="8100392" cy="539308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O que é o SISREG?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Requisitos mínimos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Características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Módulos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Perfis de acesso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Centrais de Regulação usando </a:t>
            </a:r>
            <a:r>
              <a:rPr lang="pt-BR" dirty="0" smtClean="0"/>
              <a:t>SISREG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Vantagens</a:t>
            </a:r>
            <a:endParaRPr lang="pt-BR" dirty="0" smtClean="0"/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Contato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Utilizando o SISREG</a:t>
            </a:r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 smtClean="0"/>
          </a:p>
          <a:p>
            <a:pPr>
              <a:lnSpc>
                <a:spcPct val="150000"/>
              </a:lnSpc>
            </a:pPr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TÓPICOS ABORDADOS</a:t>
            </a:r>
            <a:endParaRPr lang="pt-B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963896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b="1" dirty="0" smtClean="0"/>
              <a:t>SISREG – Sistema Nacional de Regulação. </a:t>
            </a:r>
            <a:r>
              <a:rPr lang="pt-BR" dirty="0" smtClean="0"/>
              <a:t>Sistema on-line, criado para o gerenciamento de todo Complexo Regulatório indo da rede básica à internação hospitalar, visando a humanização dos serviços, maior controle do fluxo e otimização na utilização dos recursos.</a:t>
            </a:r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O que é o SISREG? 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5025820" y="6595619"/>
            <a:ext cx="410445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000" dirty="0" smtClean="0"/>
              <a:t>Fonte: Manual do Administrador SISREG III, página 8.</a:t>
            </a:r>
            <a:endParaRPr lang="pt-BR" sz="1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pt-BR" dirty="0" smtClean="0"/>
              <a:t>Computador com processador acima de Pentium III com 500 MHz e 128 Megas de Memória RAM; </a:t>
            </a:r>
          </a:p>
          <a:p>
            <a:pPr marL="0" indent="0" algn="just">
              <a:buNone/>
            </a:pPr>
            <a:r>
              <a:rPr lang="pt-BR" dirty="0" smtClean="0"/>
              <a:t> </a:t>
            </a:r>
          </a:p>
          <a:p>
            <a:pPr marL="0" indent="0" algn="just">
              <a:buNone/>
            </a:pPr>
            <a:r>
              <a:rPr lang="pt-BR" dirty="0" smtClean="0"/>
              <a:t>Sistema Operacional com navegador Internet Explorer ou similar; </a:t>
            </a:r>
          </a:p>
          <a:p>
            <a:pPr marL="0" indent="0" algn="just">
              <a:buNone/>
            </a:pPr>
            <a:r>
              <a:rPr lang="pt-BR" dirty="0" smtClean="0"/>
              <a:t> </a:t>
            </a:r>
          </a:p>
          <a:p>
            <a:pPr marL="0" indent="0" algn="just">
              <a:buNone/>
            </a:pPr>
            <a:r>
              <a:rPr lang="pt-BR" dirty="0" smtClean="0"/>
              <a:t>Possuir acesso a Internet discada ou banda larga; </a:t>
            </a:r>
          </a:p>
          <a:p>
            <a:pPr marL="0" indent="0" algn="just">
              <a:buNone/>
            </a:pPr>
            <a:r>
              <a:rPr lang="pt-BR" dirty="0" smtClean="0"/>
              <a:t> </a:t>
            </a:r>
          </a:p>
          <a:p>
            <a:pPr marL="0" indent="0" algn="just">
              <a:buNone/>
            </a:pPr>
            <a:r>
              <a:rPr lang="pt-BR" dirty="0" smtClean="0"/>
              <a:t>Estar devidamente cadastrado no sistema; </a:t>
            </a:r>
          </a:p>
          <a:p>
            <a:pPr marL="0" indent="0" algn="just">
              <a:buNone/>
            </a:pPr>
            <a:r>
              <a:rPr lang="pt-BR" dirty="0" smtClean="0"/>
              <a:t> </a:t>
            </a:r>
          </a:p>
          <a:p>
            <a:pPr marL="0" indent="0" algn="just">
              <a:buNone/>
            </a:pPr>
            <a:r>
              <a:rPr lang="pt-BR" dirty="0" smtClean="0"/>
              <a:t>Ter participado do treinamento; </a:t>
            </a:r>
          </a:p>
          <a:p>
            <a:pPr marL="0" indent="0" algn="just">
              <a:buNone/>
            </a:pPr>
            <a:r>
              <a:rPr lang="pt-BR" dirty="0" smtClean="0"/>
              <a:t> </a:t>
            </a:r>
          </a:p>
          <a:p>
            <a:pPr marL="0" indent="0" algn="just">
              <a:buNone/>
            </a:pPr>
            <a:r>
              <a:rPr lang="pt-BR" dirty="0" smtClean="0"/>
              <a:t>Ser responsável pelo LOGIN e SENHA de acesso. </a:t>
            </a:r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Requisitos Mínimos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4881804" y="6590660"/>
            <a:ext cx="42484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000" dirty="0" smtClean="0"/>
              <a:t>Fonte: Manual do Administrador SISREG III, página 10.</a:t>
            </a:r>
            <a:endParaRPr lang="pt-BR" sz="1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pt-BR" dirty="0" smtClean="0"/>
              <a:t>Cabe ressaltar algumas das principais características do sistema:</a:t>
            </a:r>
          </a:p>
          <a:p>
            <a:pPr marL="624078" indent="-514350" algn="just">
              <a:buNone/>
            </a:pPr>
            <a:endParaRPr lang="pt-BR" sz="1000" dirty="0" smtClean="0"/>
          </a:p>
          <a:p>
            <a:pPr marL="624078" indent="-514350" algn="just">
              <a:buClr>
                <a:srgbClr val="00B050"/>
              </a:buClr>
              <a:buFont typeface="+mj-lt"/>
              <a:buAutoNum type="arabicPeriod"/>
            </a:pPr>
            <a:r>
              <a:rPr lang="pt-BR" dirty="0" smtClean="0"/>
              <a:t>Sistema on-line;</a:t>
            </a:r>
          </a:p>
          <a:p>
            <a:pPr marL="624078" indent="-514350" algn="just">
              <a:buClr>
                <a:srgbClr val="00B050"/>
              </a:buClr>
              <a:buFont typeface="+mj-lt"/>
              <a:buAutoNum type="arabicPeriod"/>
            </a:pPr>
            <a:r>
              <a:rPr lang="pt-BR" dirty="0" smtClean="0"/>
              <a:t>Gratuito;</a:t>
            </a:r>
          </a:p>
          <a:p>
            <a:pPr marL="624078" indent="-514350" algn="just">
              <a:buClr>
                <a:srgbClr val="00B050"/>
              </a:buClr>
              <a:buFont typeface="+mj-lt"/>
              <a:buAutoNum type="arabicPeriod"/>
            </a:pPr>
            <a:r>
              <a:rPr lang="pt-BR" dirty="0" smtClean="0"/>
              <a:t>Integrado a bases nacionais;</a:t>
            </a:r>
          </a:p>
          <a:p>
            <a:pPr marL="624078" indent="-514350" algn="just">
              <a:buClr>
                <a:srgbClr val="00B050"/>
              </a:buClr>
              <a:buFont typeface="+mj-lt"/>
              <a:buAutoNum type="arabicPeriod"/>
            </a:pPr>
            <a:r>
              <a:rPr lang="pt-BR" dirty="0" smtClean="0"/>
              <a:t>Possui 4 ambientes;</a:t>
            </a:r>
          </a:p>
          <a:p>
            <a:pPr marL="624078" indent="-514350" algn="just">
              <a:buClr>
                <a:srgbClr val="00B050"/>
              </a:buClr>
              <a:buFont typeface="+mj-lt"/>
              <a:buAutoNum type="arabicPeriod"/>
            </a:pPr>
            <a:r>
              <a:rPr lang="pt-BR" dirty="0" smtClean="0"/>
              <a:t>Controle de falhas;</a:t>
            </a:r>
          </a:p>
          <a:p>
            <a:pPr marL="624078" indent="-514350" algn="just">
              <a:buClr>
                <a:srgbClr val="00B050"/>
              </a:buClr>
              <a:buFont typeface="+mj-lt"/>
              <a:buAutoNum type="arabicPeriod"/>
            </a:pPr>
            <a:r>
              <a:rPr lang="pt-BR" dirty="0" smtClean="0"/>
              <a:t>Atua nas 3 esferas de administração;</a:t>
            </a:r>
          </a:p>
          <a:p>
            <a:pPr marL="624078" indent="-514350" algn="just">
              <a:buClr>
                <a:srgbClr val="00B050"/>
              </a:buClr>
              <a:buFont typeface="+mj-lt"/>
              <a:buAutoNum type="arabicPeriod"/>
            </a:pPr>
            <a:r>
              <a:rPr lang="pt-BR" dirty="0" smtClean="0"/>
              <a:t>É verticalizado.</a:t>
            </a:r>
            <a:endParaRPr lang="pt-BR" dirty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Características</a:t>
            </a:r>
            <a:endParaRPr lang="pt-B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Módulos</a:t>
            </a:r>
            <a:endParaRPr lang="pt-BR" dirty="0"/>
          </a:p>
        </p:txBody>
      </p:sp>
      <p:sp>
        <p:nvSpPr>
          <p:cNvPr id="6" name="Espaço Reservado para Conteúdo 1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026563"/>
          </a:xfrm>
        </p:spPr>
        <p:txBody>
          <a:bodyPr/>
          <a:lstStyle/>
          <a:p>
            <a:pPr marL="0" indent="17463" algn="just">
              <a:lnSpc>
                <a:spcPct val="150000"/>
              </a:lnSpc>
              <a:buNone/>
            </a:pPr>
            <a:r>
              <a:rPr lang="pt-BR" sz="2400" dirty="0" smtClean="0"/>
              <a:t>Atualmente o sistema possui três módulos, são eles:</a:t>
            </a:r>
          </a:p>
          <a:p>
            <a:pPr marL="0" indent="17463" algn="just">
              <a:lnSpc>
                <a:spcPct val="150000"/>
              </a:lnSpc>
              <a:buNone/>
            </a:pPr>
            <a:endParaRPr lang="pt-BR" sz="1100" dirty="0" smtClean="0"/>
          </a:p>
          <a:p>
            <a:pPr>
              <a:buClr>
                <a:srgbClr val="00B050"/>
              </a:buClr>
            </a:pPr>
            <a:r>
              <a:rPr lang="pt-BR" sz="2400" b="1" dirty="0" smtClean="0">
                <a:solidFill>
                  <a:srgbClr val="00B050"/>
                </a:solidFill>
              </a:rPr>
              <a:t>Ambulatorial</a:t>
            </a:r>
            <a:r>
              <a:rPr lang="pt-BR" sz="2400" dirty="0" smtClean="0"/>
              <a:t>: controla o funcionamento da Central de Regulação de Consultas e Procedimentos SUS;</a:t>
            </a:r>
          </a:p>
          <a:p>
            <a:pPr>
              <a:buClr>
                <a:srgbClr val="00B050"/>
              </a:buClr>
            </a:pPr>
            <a:r>
              <a:rPr lang="pt-BR" sz="2400" b="1" dirty="0" smtClean="0">
                <a:solidFill>
                  <a:srgbClr val="00B050"/>
                </a:solidFill>
              </a:rPr>
              <a:t>Hospitalar</a:t>
            </a:r>
            <a:r>
              <a:rPr lang="pt-BR" sz="2400" dirty="0" smtClean="0"/>
              <a:t>: controla o funcionamento da Central de Regulação de Procedimentos Hospitalares SUS;</a:t>
            </a:r>
          </a:p>
          <a:p>
            <a:pPr>
              <a:buClr>
                <a:srgbClr val="00B050"/>
              </a:buClr>
            </a:pPr>
            <a:r>
              <a:rPr lang="pt-BR" sz="2400" b="1" dirty="0" smtClean="0">
                <a:solidFill>
                  <a:srgbClr val="00B050"/>
                </a:solidFill>
              </a:rPr>
              <a:t>APAC</a:t>
            </a:r>
            <a:r>
              <a:rPr lang="pt-BR" sz="2400" dirty="0" smtClean="0"/>
              <a:t> (Autorização para Procedimentos de Alta Complexidade);</a:t>
            </a:r>
          </a:p>
          <a:p>
            <a:pPr>
              <a:buNone/>
            </a:pPr>
            <a:endParaRPr lang="pt-BR" sz="400" dirty="0" smtClean="0"/>
          </a:p>
          <a:p>
            <a:pPr marL="0" indent="17463" algn="just">
              <a:lnSpc>
                <a:spcPct val="150000"/>
              </a:lnSpc>
              <a:buNone/>
            </a:pPr>
            <a:r>
              <a:rPr lang="pt-BR" sz="2400" dirty="0" smtClean="0"/>
              <a:t>Os módulos </a:t>
            </a:r>
            <a:r>
              <a:rPr lang="pt-BR" sz="2400" dirty="0" smtClean="0">
                <a:solidFill>
                  <a:srgbClr val="00B050"/>
                </a:solidFill>
              </a:rPr>
              <a:t>Ambulatorial</a:t>
            </a:r>
            <a:r>
              <a:rPr lang="pt-BR" sz="2400" dirty="0" smtClean="0"/>
              <a:t> e </a:t>
            </a:r>
            <a:r>
              <a:rPr lang="pt-BR" sz="2400" dirty="0" smtClean="0">
                <a:solidFill>
                  <a:srgbClr val="00B050"/>
                </a:solidFill>
              </a:rPr>
              <a:t>Hospitalar</a:t>
            </a:r>
            <a:r>
              <a:rPr lang="pt-BR" sz="2400" dirty="0" smtClean="0"/>
              <a:t> já estão em produção, o módulo </a:t>
            </a:r>
            <a:r>
              <a:rPr lang="pt-BR" sz="2400" dirty="0" smtClean="0">
                <a:solidFill>
                  <a:srgbClr val="00B050"/>
                </a:solidFill>
              </a:rPr>
              <a:t>APAC</a:t>
            </a:r>
            <a:r>
              <a:rPr lang="pt-BR" sz="2400" dirty="0" smtClean="0"/>
              <a:t> ainda está em fase de homologação.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5252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sz="2000" dirty="0" smtClean="0"/>
              <a:t>O sistema oferece diferentes níveis de acesso, os perfis pertinentes ao nosso treinamento são: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pt-BR" sz="600" dirty="0" smtClean="0"/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Clr>
                <a:srgbClr val="00B050"/>
              </a:buClr>
            </a:pPr>
            <a:r>
              <a:rPr lang="pt-BR" sz="2100" b="1" dirty="0" smtClean="0"/>
              <a:t>ADMINISTRADOR</a:t>
            </a:r>
            <a:r>
              <a:rPr lang="pt-BR" sz="2100" dirty="0" smtClean="0"/>
              <a:t>: configura o sistema;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Clr>
                <a:srgbClr val="00B050"/>
              </a:buClr>
            </a:pPr>
            <a:r>
              <a:rPr lang="pt-BR" sz="2100" b="1" dirty="0" smtClean="0"/>
              <a:t>SOLICITANTE</a:t>
            </a:r>
            <a:r>
              <a:rPr lang="pt-BR" sz="2100" dirty="0" smtClean="0"/>
              <a:t>: realiza agendamentos;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Clr>
                <a:srgbClr val="00B050"/>
              </a:buClr>
            </a:pPr>
            <a:r>
              <a:rPr lang="pt-BR" sz="2100" b="1" dirty="0" smtClean="0"/>
              <a:t>EXECUTANTE</a:t>
            </a:r>
            <a:r>
              <a:rPr lang="pt-BR" sz="2100" dirty="0" smtClean="0"/>
              <a:t>: confirma atendimentos via chave gerada pelo sistema;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Clr>
                <a:srgbClr val="00B050"/>
              </a:buClr>
            </a:pPr>
            <a:r>
              <a:rPr lang="pt-BR" sz="2100" b="1" dirty="0" smtClean="0"/>
              <a:t>EXECUTOR/SOLICITANTE</a:t>
            </a:r>
            <a:r>
              <a:rPr lang="pt-BR" sz="2100" dirty="0" smtClean="0"/>
              <a:t>: realiza agendamentos e confirma atendimentos;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Clr>
                <a:srgbClr val="00B050"/>
              </a:buClr>
            </a:pPr>
            <a:r>
              <a:rPr lang="pt-BR" sz="2100" b="1" dirty="0" smtClean="0"/>
              <a:t>REGULADOR</a:t>
            </a:r>
            <a:r>
              <a:rPr lang="pt-BR" sz="2100" dirty="0" smtClean="0"/>
              <a:t>: autorização de laudos, verifica sua lista de autorizações e retira os pacientes da fila jogando-os para regulação. </a:t>
            </a:r>
          </a:p>
          <a:p>
            <a:pPr marL="0" indent="0" algn="just">
              <a:lnSpc>
                <a:spcPct val="160000"/>
              </a:lnSpc>
              <a:spcBef>
                <a:spcPts val="0"/>
              </a:spcBef>
              <a:buClr>
                <a:srgbClr val="00B050"/>
              </a:buClr>
            </a:pPr>
            <a:r>
              <a:rPr lang="pt-BR" sz="2100" b="1" dirty="0" smtClean="0"/>
              <a:t>VIDEOFONISTA</a:t>
            </a:r>
            <a:r>
              <a:rPr lang="pt-BR" sz="2100" dirty="0" smtClean="0"/>
              <a:t>: realiza agendamentos complementares (suporte).</a:t>
            </a:r>
          </a:p>
          <a:p>
            <a:pPr>
              <a:lnSpc>
                <a:spcPct val="150000"/>
              </a:lnSpc>
            </a:pPr>
            <a:endParaRPr lang="pt-BR" sz="2000" dirty="0" smtClean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Perfis de Acesso</a:t>
            </a:r>
            <a:endParaRPr lang="pt-B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dirty="0" smtClean="0"/>
              <a:t>O SISREG III já é realidade em várias Centrais de Regulação espalhadas pelo país.</a:t>
            </a:r>
            <a:endParaRPr lang="pt-BR" sz="1400" dirty="0" smtClean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3200" dirty="0" smtClean="0"/>
              <a:t>Centrais de Regulação usando SISREG</a:t>
            </a:r>
            <a:endParaRPr lang="pt-BR" sz="3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2987824" y="6599813"/>
            <a:ext cx="61561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000" dirty="0" smtClean="0"/>
              <a:t>Fonte: http://portal.saude.gov.br/portal/saude/profissional/visualizar_texto.</a:t>
            </a:r>
            <a:r>
              <a:rPr lang="pt-BR" sz="1000" dirty="0" err="1" smtClean="0"/>
              <a:t>cfm</a:t>
            </a:r>
            <a:r>
              <a:rPr lang="pt-BR" sz="1000" dirty="0" smtClean="0"/>
              <a:t>?</a:t>
            </a:r>
            <a:r>
              <a:rPr lang="pt-BR" sz="1000" dirty="0" err="1" smtClean="0"/>
              <a:t>idtxt</a:t>
            </a:r>
            <a:r>
              <a:rPr lang="pt-BR" sz="1000" dirty="0" smtClean="0"/>
              <a:t>=28217</a:t>
            </a:r>
            <a:endParaRPr lang="pt-BR" sz="1000" dirty="0"/>
          </a:p>
        </p:txBody>
      </p:sp>
      <p:pic>
        <p:nvPicPr>
          <p:cNvPr id="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429000"/>
            <a:ext cx="1981200" cy="17145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882547"/>
          </a:xfrm>
        </p:spPr>
        <p:txBody>
          <a:bodyPr/>
          <a:lstStyle/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Extingue o malote;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Acaba com o extravio de solicitações;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Exibe a demanda reprimida real;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Agrega qualidade ao serviço SUS;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Controla o fluxo (Usa a PPI e o PDR);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Otimiza recursos (Cotas e Tetos);</a:t>
            </a:r>
          </a:p>
          <a:p>
            <a:pPr>
              <a:lnSpc>
                <a:spcPct val="150000"/>
              </a:lnSpc>
              <a:buClr>
                <a:srgbClr val="00B050"/>
              </a:buClr>
            </a:pPr>
            <a:r>
              <a:rPr lang="pt-BR" dirty="0" smtClean="0"/>
              <a:t>Ampla gama de relatórios.</a:t>
            </a:r>
          </a:p>
          <a:p>
            <a:endParaRPr lang="pt-BR" dirty="0" smtClean="0"/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Vantagens</a:t>
            </a:r>
            <a:endParaRPr lang="pt-BR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so">
  <a:themeElements>
    <a:clrScheme name="Concurso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so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238</TotalTime>
  <Words>517</Words>
  <Application>Microsoft Office PowerPoint</Application>
  <PresentationFormat>Apresentação na tela (4:3)</PresentationFormat>
  <Paragraphs>86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4" baseType="lpstr">
      <vt:lpstr>Concurso</vt:lpstr>
      <vt:lpstr>SISREG III Sistema de Regulação</vt:lpstr>
      <vt:lpstr>TÓPICOS ABORDADOS</vt:lpstr>
      <vt:lpstr>O que é o SISREG? </vt:lpstr>
      <vt:lpstr>Requisitos Mínimos</vt:lpstr>
      <vt:lpstr>Características</vt:lpstr>
      <vt:lpstr>Módulos</vt:lpstr>
      <vt:lpstr>Perfis de Acesso</vt:lpstr>
      <vt:lpstr>Centrais de Regulação usando SISREG</vt:lpstr>
      <vt:lpstr>Vantagens</vt:lpstr>
      <vt:lpstr>Contato</vt:lpstr>
      <vt:lpstr>Utilizando o SISREG</vt:lpstr>
      <vt:lpstr>Acessando o SISREG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SISREG III Sistema de Regulação</dc:title>
  <dc:creator>Rafael</dc:creator>
  <cp:lastModifiedBy>Rafael</cp:lastModifiedBy>
  <cp:revision>30</cp:revision>
  <dcterms:created xsi:type="dcterms:W3CDTF">2010-08-14T14:37:46Z</dcterms:created>
  <dcterms:modified xsi:type="dcterms:W3CDTF">2011-03-11T17:32:10Z</dcterms:modified>
</cp:coreProperties>
</file>